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omments/modernComment_101_A17D4486.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sldIdLst>
    <p:sldId id="257" r:id="rId3"/>
    <p:sldId id="259" r:id="rId4"/>
    <p:sldId id="260" r:id="rId5"/>
    <p:sldId id="262" r:id="rId6"/>
    <p:sldId id="263" r:id="rId7"/>
    <p:sldId id="261"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13E0568-E96D-8C97-D9ED-2D70B2E42646}" name="GIULIO LECCI" initials="GL" userId="S::lccgli01a11c351v@studium.unict.it::c40f0d43-cb15-4b9a-9234-97ec50925f09"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2CC8E6-D2D6-AAE5-0C4A-98F2B04C6076}" v="46" dt="2023-06-17T16:17:41.080"/>
    <p1510:client id="{3F754059-08D8-7D97-303E-3ED57D9B7A05}" v="3139" dt="2023-06-15T21:20:52.609"/>
    <p1510:client id="{9A4241AA-F8EA-F084-2C0D-00EF88333706}" v="246" dt="2023-06-18T15:05:23.101"/>
    <p1510:client id="{DEF98C26-35F3-4029-B516-360979A7C7E5}" v="145" dt="2023-06-15T08:59:52.559"/>
    <p1510:client id="{FAC00A93-A573-37A9-CA74-E368AD02F419}" v="88" dt="2023-06-16T13:37:56.9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5" Type="http://schemas.microsoft.com/office/2018/10/relationships/authors" Target="authors.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microsoft.com/office/2015/10/relationships/revisionInfo" Target="revisionInfo.xml"/></Relationships>
</file>

<file path=ppt/comments/modernComment_101_A17D4486.xml><?xml version="1.0" encoding="utf-8"?>
<p188:cmLst xmlns:a="http://schemas.openxmlformats.org/drawingml/2006/main" xmlns:r="http://schemas.openxmlformats.org/officeDocument/2006/relationships" xmlns:p188="http://schemas.microsoft.com/office/powerpoint/2018/8/main">
  <p188:cm id="{CB1F864E-1CBE-4F90-8B08-D838901B31DD}" authorId="{B13E0568-E96D-8C97-D9ED-2D70B2E42646}" created="2023-06-04T09:02:49.605">
    <pc:sldMkLst xmlns:pc="http://schemas.microsoft.com/office/powerpoint/2013/main/command">
      <pc:docMk/>
      <pc:sldMk cId="109857222" sldId="256"/>
    </pc:sldMkLst>
    <p188:txBody>
      <a:bodyPr/>
      <a:lstStyle/>
      <a:p>
        <a:r>
          <a:rPr lang="en-US"/>
          <a:t>In case the presentation doesn't look great in your power point version, here's the link to visualize it on power point online
https://studentiunict-my.sharepoint.com/:p:/g/personal/lccgli01a11c351v_studium_unict_it/ET1tved3uOxJvMt9KTNseXsBGiJiOrT2YAhBS6EFAtY5HQ?e=kU1dmJ</a:t>
        </a:r>
      </a:p>
    </p188:txBody>
  </p188:cm>
</p188:cmLst>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6/18/2023</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02529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6/18/2023</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8649769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6/18/2023</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17304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6/18/2023</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8949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6/18/2023</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20236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6/18/2023</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996375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6/18/2023</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58953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6/18/2023</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40243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6/18/2023</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0232803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6/18/2023</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014246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6/18/2023</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43339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6/18/2023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6/18/2023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6/18/2023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6/18/2023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6/18/2023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6/18/2023</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566192397"/>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jpeg"/><Relationship Id="rId4" Type="http://schemas.microsoft.com/office/2018/10/relationships/comments" Target="../comments/modernComment_101_A17D448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Freeform: Shape 34">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7" name="Freeform: Shape 36">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ctrTitle"/>
          </p:nvPr>
        </p:nvSpPr>
        <p:spPr>
          <a:xfrm>
            <a:off x="477981" y="1122363"/>
            <a:ext cx="4023360" cy="3204134"/>
          </a:xfrm>
        </p:spPr>
        <p:txBody>
          <a:bodyPr anchor="b">
            <a:normAutofit/>
          </a:bodyPr>
          <a:lstStyle/>
          <a:p>
            <a:r>
              <a:rPr lang="en-US" sz="4800" dirty="0">
                <a:ea typeface="Calibri Light"/>
                <a:cs typeface="Calibri Light"/>
              </a:rPr>
              <a:t>BCI</a:t>
            </a:r>
            <a:br>
              <a:rPr lang="en-US" sz="4800" dirty="0">
                <a:ea typeface="Calibri Light"/>
                <a:cs typeface="Calibri Light"/>
              </a:rPr>
            </a:br>
            <a:r>
              <a:rPr lang="en-US" sz="4800" dirty="0">
                <a:ea typeface="Calibri Light"/>
                <a:cs typeface="Calibri Light"/>
              </a:rPr>
              <a:t>Project-task 2</a:t>
            </a:r>
            <a:endParaRPr lang="en-US" sz="4800" dirty="0"/>
          </a:p>
        </p:txBody>
      </p:sp>
      <p:sp>
        <p:nvSpPr>
          <p:cNvPr id="3" name="Subtitle 2"/>
          <p:cNvSpPr>
            <a:spLocks noGrp="1"/>
          </p:cNvSpPr>
          <p:nvPr>
            <p:ph type="subTitle" idx="1"/>
          </p:nvPr>
        </p:nvSpPr>
        <p:spPr>
          <a:xfrm>
            <a:off x="477981" y="4872922"/>
            <a:ext cx="3933306" cy="1208141"/>
          </a:xfrm>
        </p:spPr>
        <p:txBody>
          <a:bodyPr>
            <a:normAutofit/>
          </a:bodyPr>
          <a:lstStyle/>
          <a:p>
            <a:r>
              <a:rPr lang="en-US" sz="2000"/>
              <a:t>Giulio Lecci 1000002090</a:t>
            </a:r>
          </a:p>
          <a:p>
            <a:r>
              <a:rPr lang="en-US" sz="2000"/>
              <a:t>Dataset: s27</a:t>
            </a:r>
          </a:p>
        </p:txBody>
      </p:sp>
      <p:sp>
        <p:nvSpPr>
          <p:cNvPr id="39" name="Rectangle 3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Rectangle 4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Human Brain Icon">
            <a:extLst>
              <a:ext uri="{FF2B5EF4-FFF2-40B4-BE49-F238E27FC236}">
                <a16:creationId xmlns:a16="http://schemas.microsoft.com/office/drawing/2014/main" id="{F954F371-4374-3B96-1F15-B295074B3F9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6250" b="6250"/>
          <a:stretch/>
        </p:blipFill>
        <p:spPr>
          <a:xfrm>
            <a:off x="5414356" y="1550889"/>
            <a:ext cx="6408836" cy="3604969"/>
          </a:xfrm>
          <a:prstGeom prst="rect">
            <a:avLst/>
          </a:prstGeom>
        </p:spPr>
      </p:pic>
    </p:spTree>
    <p:extLst>
      <p:ext uri="{BB962C8B-B14F-4D97-AF65-F5344CB8AC3E}">
        <p14:creationId xmlns:p14="http://schemas.microsoft.com/office/powerpoint/2010/main" val="2709341318"/>
      </p:ext>
    </p:extLst>
  </p:cSld>
  <p:clrMapOvr>
    <a:masterClrMapping/>
  </p:clrMapOvr>
  <p:extLst>
    <p:ext uri="{6950BFC3-D8DA-4A85-94F7-54DA5524770B}">
      <p188:commentRel xmlns:p188="http://schemas.microsoft.com/office/powerpoint/2018/8/main" r:id="rId4"/>
    </p:ext>
  </p:extLs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E7B642-64D2-6708-F351-2462C58BFC7F}"/>
              </a:ext>
            </a:extLst>
          </p:cNvPr>
          <p:cNvSpPr>
            <a:spLocks noGrp="1"/>
          </p:cNvSpPr>
          <p:nvPr>
            <p:ph type="title"/>
          </p:nvPr>
        </p:nvSpPr>
        <p:spPr>
          <a:xfrm>
            <a:off x="7255564" y="834888"/>
            <a:ext cx="4314645" cy="1268958"/>
          </a:xfrm>
        </p:spPr>
        <p:txBody>
          <a:bodyPr anchor="b">
            <a:normAutofit/>
          </a:bodyPr>
          <a:lstStyle/>
          <a:p>
            <a:r>
              <a:rPr lang="en-US" sz="3200"/>
              <a:t>Project Specifications</a:t>
            </a:r>
          </a:p>
        </p:txBody>
      </p:sp>
      <p:pic>
        <p:nvPicPr>
          <p:cNvPr id="4" name="Picture 4" descr="A picture containing text, person, indoor, computer&#10;&#10;Description automatically generated">
            <a:extLst>
              <a:ext uri="{FF2B5EF4-FFF2-40B4-BE49-F238E27FC236}">
                <a16:creationId xmlns:a16="http://schemas.microsoft.com/office/drawing/2014/main" id="{88894005-A41E-1193-B0D4-0F169812C132}"/>
              </a:ext>
            </a:extLst>
          </p:cNvPr>
          <p:cNvPicPr>
            <a:picLocks noChangeAspect="1"/>
          </p:cNvPicPr>
          <p:nvPr/>
        </p:nvPicPr>
        <p:blipFill rotWithShape="1">
          <a:blip r:embed="rId2"/>
          <a:srcRect l="1597" r="453"/>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24" name="Rectangle 23">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572" y="2240371"/>
            <a:ext cx="42062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F49F2EC-3107-A064-9E47-6C4BEED7E2BD}"/>
              </a:ext>
            </a:extLst>
          </p:cNvPr>
          <p:cNvSpPr>
            <a:spLocks noGrp="1"/>
          </p:cNvSpPr>
          <p:nvPr>
            <p:ph idx="1"/>
          </p:nvPr>
        </p:nvSpPr>
        <p:spPr>
          <a:xfrm>
            <a:off x="7255563" y="2557587"/>
            <a:ext cx="4314645" cy="3717317"/>
          </a:xfrm>
        </p:spPr>
        <p:txBody>
          <a:bodyPr vert="horz" lIns="91440" tIns="45720" rIns="91440" bIns="45720" rtlCol="0" anchor="t">
            <a:noAutofit/>
          </a:bodyPr>
          <a:lstStyle/>
          <a:p>
            <a:pPr algn="just">
              <a:lnSpc>
                <a:spcPct val="100000"/>
              </a:lnSpc>
            </a:pPr>
            <a:r>
              <a:rPr lang="en-US" sz="1600" dirty="0"/>
              <a:t>Analysis of EEG signals, recorded on 52 people (19 females and 33 men). </a:t>
            </a:r>
            <a:endParaRPr lang="en-US"/>
          </a:p>
          <a:p>
            <a:pPr algn="just">
              <a:lnSpc>
                <a:spcPct val="100000"/>
              </a:lnSpc>
            </a:pPr>
            <a:r>
              <a:rPr lang="en-US" sz="1600" dirty="0"/>
              <a:t>Signal composed of 64 channels with electrodes placed as the 10-10 International system.</a:t>
            </a:r>
          </a:p>
          <a:p>
            <a:pPr algn="just">
              <a:lnSpc>
                <a:spcPct val="100000"/>
              </a:lnSpc>
            </a:pPr>
            <a:r>
              <a:rPr lang="en-US" sz="1600" err="1">
                <a:ea typeface="+mn-lt"/>
                <a:cs typeface="+mn-lt"/>
              </a:rPr>
              <a:t>Biosemi</a:t>
            </a:r>
            <a:r>
              <a:rPr lang="en-US" sz="1600" dirty="0">
                <a:ea typeface="+mn-lt"/>
                <a:cs typeface="+mn-lt"/>
              </a:rPr>
              <a:t> </a:t>
            </a:r>
            <a:r>
              <a:rPr lang="en-US" sz="1600" err="1">
                <a:ea typeface="+mn-lt"/>
                <a:cs typeface="+mn-lt"/>
              </a:rPr>
              <a:t>ActiveTwo</a:t>
            </a:r>
            <a:r>
              <a:rPr lang="en-US" sz="1600" dirty="0">
                <a:ea typeface="+mn-lt"/>
                <a:cs typeface="+mn-lt"/>
              </a:rPr>
              <a:t> system used as recording device with a sample rate of 512 Hz.</a:t>
            </a:r>
          </a:p>
          <a:p>
            <a:pPr algn="just">
              <a:lnSpc>
                <a:spcPct val="100000"/>
              </a:lnSpc>
            </a:pPr>
            <a:r>
              <a:rPr lang="en-US" sz="1600" dirty="0"/>
              <a:t>Subjects are asked to compute motor imagery trials, so to imagine hand movements basing on the instruction given. Hence, this is an Active BCI system (as reported in the device used).</a:t>
            </a:r>
          </a:p>
        </p:txBody>
      </p:sp>
    </p:spTree>
    <p:extLst>
      <p:ext uri="{BB962C8B-B14F-4D97-AF65-F5344CB8AC3E}">
        <p14:creationId xmlns:p14="http://schemas.microsoft.com/office/powerpoint/2010/main" val="3312736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438948-E7EA-E90A-F496-3B095D235B6E}"/>
              </a:ext>
            </a:extLst>
          </p:cNvPr>
          <p:cNvSpPr>
            <a:spLocks noGrp="1"/>
          </p:cNvSpPr>
          <p:nvPr>
            <p:ph type="title"/>
          </p:nvPr>
        </p:nvSpPr>
        <p:spPr>
          <a:xfrm>
            <a:off x="438913" y="859536"/>
            <a:ext cx="4832802" cy="1243584"/>
          </a:xfrm>
        </p:spPr>
        <p:txBody>
          <a:bodyPr>
            <a:normAutofit/>
          </a:bodyPr>
          <a:lstStyle/>
          <a:p>
            <a:r>
              <a:rPr lang="en-US" sz="3400"/>
              <a:t>Common Spatial Pattern application</a:t>
            </a:r>
          </a:p>
        </p:txBody>
      </p:sp>
      <p:sp>
        <p:nvSpPr>
          <p:cNvPr id="16" name="Rectangle 15">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337BB76-A9BA-3191-6456-2606F0E31E3B}"/>
              </a:ext>
            </a:extLst>
          </p:cNvPr>
          <p:cNvSpPr>
            <a:spLocks noGrp="1"/>
          </p:cNvSpPr>
          <p:nvPr>
            <p:ph idx="1"/>
          </p:nvPr>
        </p:nvSpPr>
        <p:spPr>
          <a:xfrm>
            <a:off x="392730" y="2198686"/>
            <a:ext cx="4971348" cy="4655609"/>
          </a:xfrm>
        </p:spPr>
        <p:txBody>
          <a:bodyPr vert="horz" lIns="91440" tIns="45720" rIns="91440" bIns="45720" rtlCol="0" anchor="t">
            <a:normAutofit fontScale="92500" lnSpcReduction="20000"/>
          </a:bodyPr>
          <a:lstStyle/>
          <a:p>
            <a:pPr marL="0" indent="0" algn="just">
              <a:buNone/>
            </a:pPr>
            <a:r>
              <a:rPr lang="en-US" sz="1800" dirty="0"/>
              <a:t>Starting from the "purified" filtered dataset obtained from the task 1, where every rest phase between each motor imagery trial and even some </a:t>
            </a:r>
            <a:r>
              <a:rPr lang="en-US" sz="1800" i="1" dirty="0"/>
              <a:t>bad trials </a:t>
            </a:r>
            <a:r>
              <a:rPr lang="en-US" sz="1800" dirty="0"/>
              <a:t>have been deleted.</a:t>
            </a:r>
            <a:endParaRPr lang="en-US"/>
          </a:p>
          <a:p>
            <a:pPr marL="0" indent="0" algn="just">
              <a:buNone/>
            </a:pPr>
            <a:r>
              <a:rPr lang="en-US" sz="1800" dirty="0"/>
              <a:t>The common spatial patter method has been applied in order to reduce the dataset complexity because with CSP the dataset dimension goes from 64channels to only 2 features that contain all the variance information of the 2 classes that have to be identified. </a:t>
            </a:r>
          </a:p>
          <a:p>
            <a:pPr marL="0" indent="0" algn="just">
              <a:buNone/>
            </a:pPr>
            <a:r>
              <a:rPr lang="en-US" sz="1800" dirty="0"/>
              <a:t>Note how the first plot (before CSP) shows highly correlated data in which both classes extend in the same direction while, after the spatial filtering, both classes "try" to extend in different directions. But, due to the high similarity between right and left data, the 2 classes still result very similar and are not so detached in the space.</a:t>
            </a:r>
            <a:endParaRPr lang="en-US"/>
          </a:p>
        </p:txBody>
      </p:sp>
      <p:pic>
        <p:nvPicPr>
          <p:cNvPr id="5" name="Picture 5" descr="Chart, scatter chart&#10;&#10;Description automatically generated">
            <a:extLst>
              <a:ext uri="{FF2B5EF4-FFF2-40B4-BE49-F238E27FC236}">
                <a16:creationId xmlns:a16="http://schemas.microsoft.com/office/drawing/2014/main" id="{70CB289A-8741-E0C2-1600-CD3952ADCCE4}"/>
              </a:ext>
            </a:extLst>
          </p:cNvPr>
          <p:cNvPicPr>
            <a:picLocks noChangeAspect="1"/>
          </p:cNvPicPr>
          <p:nvPr/>
        </p:nvPicPr>
        <p:blipFill>
          <a:blip r:embed="rId2"/>
          <a:stretch>
            <a:fillRect/>
          </a:stretch>
        </p:blipFill>
        <p:spPr>
          <a:xfrm>
            <a:off x="7502282" y="3517219"/>
            <a:ext cx="3365890" cy="2743200"/>
          </a:xfrm>
          <a:prstGeom prst="rect">
            <a:avLst/>
          </a:prstGeom>
        </p:spPr>
      </p:pic>
      <p:pic>
        <p:nvPicPr>
          <p:cNvPr id="4" name="Picture 4" descr="Chart, scatter chart&#10;&#10;Description automatically generated">
            <a:extLst>
              <a:ext uri="{FF2B5EF4-FFF2-40B4-BE49-F238E27FC236}">
                <a16:creationId xmlns:a16="http://schemas.microsoft.com/office/drawing/2014/main" id="{5CAB3F3D-2A3B-DAE1-8E4C-38EBAB5576C2}"/>
              </a:ext>
            </a:extLst>
          </p:cNvPr>
          <p:cNvPicPr>
            <a:picLocks noChangeAspect="1"/>
          </p:cNvPicPr>
          <p:nvPr/>
        </p:nvPicPr>
        <p:blipFill>
          <a:blip r:embed="rId3"/>
          <a:stretch>
            <a:fillRect/>
          </a:stretch>
        </p:blipFill>
        <p:spPr>
          <a:xfrm>
            <a:off x="7426766" y="368905"/>
            <a:ext cx="3516923" cy="2743200"/>
          </a:xfrm>
          <a:prstGeom prst="rect">
            <a:avLst/>
          </a:prstGeom>
        </p:spPr>
      </p:pic>
    </p:spTree>
    <p:extLst>
      <p:ext uri="{BB962C8B-B14F-4D97-AF65-F5344CB8AC3E}">
        <p14:creationId xmlns:p14="http://schemas.microsoft.com/office/powerpoint/2010/main" val="1013502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22">
            <a:extLst>
              <a:ext uri="{FF2B5EF4-FFF2-40B4-BE49-F238E27FC236}">
                <a16:creationId xmlns:a16="http://schemas.microsoft.com/office/drawing/2014/main" id="{90D01200-0224-43C5-AB38-FB4D16B73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32C606-1902-8C9B-E277-837E215D3F34}"/>
              </a:ext>
            </a:extLst>
          </p:cNvPr>
          <p:cNvSpPr>
            <a:spLocks noGrp="1"/>
          </p:cNvSpPr>
          <p:nvPr>
            <p:ph type="title"/>
          </p:nvPr>
        </p:nvSpPr>
        <p:spPr>
          <a:xfrm>
            <a:off x="612648" y="1078992"/>
            <a:ext cx="6268770" cy="1536192"/>
          </a:xfrm>
        </p:spPr>
        <p:txBody>
          <a:bodyPr anchor="b">
            <a:normAutofit/>
          </a:bodyPr>
          <a:lstStyle/>
          <a:p>
            <a:r>
              <a:rPr lang="en-US" sz="3600" dirty="0"/>
              <a:t>Linear Discriminant Analysis application</a:t>
            </a:r>
          </a:p>
        </p:txBody>
      </p:sp>
      <p:sp>
        <p:nvSpPr>
          <p:cNvPr id="32" name="Rectangle 24">
            <a:extLst>
              <a:ext uri="{FF2B5EF4-FFF2-40B4-BE49-F238E27FC236}">
                <a16:creationId xmlns:a16="http://schemas.microsoft.com/office/drawing/2014/main" id="{728A44A4-A002-4A88-9FC9-1D0566C97A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26">
            <a:extLst>
              <a:ext uri="{FF2B5EF4-FFF2-40B4-BE49-F238E27FC236}">
                <a16:creationId xmlns:a16="http://schemas.microsoft.com/office/drawing/2014/main" id="{3E7D5C7B-DD16-401B-85CE-4AAA2A4F51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5F649DD2-1B12-33A7-9CCE-163239343581}"/>
              </a:ext>
            </a:extLst>
          </p:cNvPr>
          <p:cNvSpPr>
            <a:spLocks noGrp="1"/>
          </p:cNvSpPr>
          <p:nvPr>
            <p:ph idx="1"/>
          </p:nvPr>
        </p:nvSpPr>
        <p:spPr>
          <a:xfrm>
            <a:off x="612648" y="2948572"/>
            <a:ext cx="6229358" cy="3902806"/>
          </a:xfrm>
        </p:spPr>
        <p:txBody>
          <a:bodyPr vert="horz" lIns="91440" tIns="45720" rIns="91440" bIns="45720" rtlCol="0" anchor="t">
            <a:normAutofit/>
          </a:bodyPr>
          <a:lstStyle/>
          <a:p>
            <a:pPr marL="0" indent="0" algn="just">
              <a:lnSpc>
                <a:spcPct val="100000"/>
              </a:lnSpc>
              <a:buNone/>
            </a:pPr>
            <a:r>
              <a:rPr lang="en-US" sz="1600" dirty="0"/>
              <a:t>After the CSP (that, being applied after the filtering process, takes data with 0 mean) the </a:t>
            </a:r>
            <a:r>
              <a:rPr lang="en-US" sz="1600" i="1" dirty="0"/>
              <a:t>linear discriminant analysis</a:t>
            </a:r>
            <a:r>
              <a:rPr lang="en-US" sz="1600" dirty="0"/>
              <a:t> has been applied to </a:t>
            </a:r>
            <a:r>
              <a:rPr lang="en-US" sz="1600" b="1" dirty="0"/>
              <a:t>classify</a:t>
            </a:r>
            <a:r>
              <a:rPr lang="en-US" sz="1600" dirty="0"/>
              <a:t> each epoch as part of the right or left classes.</a:t>
            </a:r>
            <a:endParaRPr lang="en-US"/>
          </a:p>
          <a:p>
            <a:pPr marL="0" indent="0" algn="just">
              <a:lnSpc>
                <a:spcPct val="100000"/>
              </a:lnSpc>
              <a:buNone/>
            </a:pPr>
            <a:r>
              <a:rPr lang="en-US" sz="1600" dirty="0"/>
              <a:t>The classification is based on the sign of the </a:t>
            </a:r>
            <a:r>
              <a:rPr lang="en-US" sz="1600" i="1" dirty="0"/>
              <a:t>g</a:t>
            </a:r>
            <a:r>
              <a:rPr lang="en-US" sz="1600" dirty="0"/>
              <a:t> function that takes as input a set of samples (one or more epochs) and returns a value that will be positive or negative basing on the predicted class label.</a:t>
            </a:r>
          </a:p>
          <a:p>
            <a:pPr marL="0" indent="0" algn="just">
              <a:lnSpc>
                <a:spcPct val="100000"/>
              </a:lnSpc>
              <a:buNone/>
            </a:pPr>
            <a:r>
              <a:rPr lang="en-US" sz="1600" dirty="0"/>
              <a:t>This method, just like the CSP, decreases the dataset dimension (that is now equal to one) and then predicts the class label basing on a line that divides the 2 classes.</a:t>
            </a:r>
          </a:p>
          <a:p>
            <a:pPr marL="0" indent="0" algn="just">
              <a:lnSpc>
                <a:spcPct val="100000"/>
              </a:lnSpc>
              <a:buNone/>
            </a:pPr>
            <a:r>
              <a:rPr lang="en-US" sz="1600" dirty="0"/>
              <a:t>It's physiologically correct that a subject is not symmetric (just think about being right or left-handed) so a class may result easier to classify with respect to the other one.</a:t>
            </a:r>
          </a:p>
        </p:txBody>
      </p:sp>
      <p:grpSp>
        <p:nvGrpSpPr>
          <p:cNvPr id="4" name="Group 3">
            <a:extLst>
              <a:ext uri="{FF2B5EF4-FFF2-40B4-BE49-F238E27FC236}">
                <a16:creationId xmlns:a16="http://schemas.microsoft.com/office/drawing/2014/main" id="{FCC6A0F7-2DEA-47CE-3B53-D0467C3F1545}"/>
              </a:ext>
            </a:extLst>
          </p:cNvPr>
          <p:cNvGrpSpPr/>
          <p:nvPr/>
        </p:nvGrpSpPr>
        <p:grpSpPr>
          <a:xfrm>
            <a:off x="7274703" y="1857943"/>
            <a:ext cx="4457049" cy="3528410"/>
            <a:chOff x="2715491" y="2606634"/>
            <a:chExt cx="3932381" cy="3145641"/>
          </a:xfrm>
        </p:grpSpPr>
        <p:pic>
          <p:nvPicPr>
            <p:cNvPr id="5" name="Picture 4" descr="Chart&#10;&#10;Description automatically generated">
              <a:extLst>
                <a:ext uri="{FF2B5EF4-FFF2-40B4-BE49-F238E27FC236}">
                  <a16:creationId xmlns:a16="http://schemas.microsoft.com/office/drawing/2014/main" id="{968F542F-3108-8C58-1434-B1A2AC6FFBCC}"/>
                </a:ext>
              </a:extLst>
            </p:cNvPr>
            <p:cNvPicPr>
              <a:picLocks noChangeAspect="1"/>
            </p:cNvPicPr>
            <p:nvPr/>
          </p:nvPicPr>
          <p:blipFill>
            <a:blip r:embed="rId2"/>
            <a:stretch>
              <a:fillRect/>
            </a:stretch>
          </p:blipFill>
          <p:spPr>
            <a:xfrm>
              <a:off x="2715491" y="2606634"/>
              <a:ext cx="3932381" cy="3145641"/>
            </a:xfrm>
            <a:prstGeom prst="rect">
              <a:avLst/>
            </a:prstGeom>
          </p:spPr>
        </p:pic>
        <p:sp>
          <p:nvSpPr>
            <p:cNvPr id="6" name="Rectangle 5">
              <a:extLst>
                <a:ext uri="{FF2B5EF4-FFF2-40B4-BE49-F238E27FC236}">
                  <a16:creationId xmlns:a16="http://schemas.microsoft.com/office/drawing/2014/main" id="{EC3C1107-94E2-E4C2-A572-BBAFFCFB45F1}"/>
                </a:ext>
              </a:extLst>
            </p:cNvPr>
            <p:cNvSpPr/>
            <p:nvPr/>
          </p:nvSpPr>
          <p:spPr>
            <a:xfrm>
              <a:off x="5827661" y="2843161"/>
              <a:ext cx="110612" cy="9422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a:extLst>
                <a:ext uri="{FF2B5EF4-FFF2-40B4-BE49-F238E27FC236}">
                  <a16:creationId xmlns:a16="http://schemas.microsoft.com/office/drawing/2014/main" id="{5D8A755A-B523-4F71-8345-CF5BA5121EAA}"/>
                </a:ext>
              </a:extLst>
            </p:cNvPr>
            <p:cNvPicPr>
              <a:picLocks noChangeAspect="1"/>
            </p:cNvPicPr>
            <p:nvPr/>
          </p:nvPicPr>
          <p:blipFill>
            <a:blip r:embed="rId3"/>
            <a:stretch>
              <a:fillRect/>
            </a:stretch>
          </p:blipFill>
          <p:spPr>
            <a:xfrm>
              <a:off x="5849112" y="2849068"/>
              <a:ext cx="69946" cy="85148"/>
            </a:xfrm>
            <a:prstGeom prst="rect">
              <a:avLst/>
            </a:prstGeom>
          </p:spPr>
        </p:pic>
      </p:grpSp>
    </p:spTree>
    <p:extLst>
      <p:ext uri="{BB962C8B-B14F-4D97-AF65-F5344CB8AC3E}">
        <p14:creationId xmlns:p14="http://schemas.microsoft.com/office/powerpoint/2010/main" val="3436709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Freeform: Shape 32">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5" name="Freeform: Shape 34">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E29A9D0-2926-7468-5ABA-04D34086BE0C}"/>
              </a:ext>
            </a:extLst>
          </p:cNvPr>
          <p:cNvSpPr>
            <a:spLocks noGrp="1"/>
          </p:cNvSpPr>
          <p:nvPr>
            <p:ph type="title"/>
          </p:nvPr>
        </p:nvSpPr>
        <p:spPr>
          <a:xfrm>
            <a:off x="438913" y="859536"/>
            <a:ext cx="4832802" cy="1243584"/>
          </a:xfrm>
        </p:spPr>
        <p:txBody>
          <a:bodyPr>
            <a:normAutofit/>
          </a:bodyPr>
          <a:lstStyle/>
          <a:p>
            <a:r>
              <a:rPr lang="en-US" sz="3400"/>
              <a:t>Training and testing phase separation</a:t>
            </a:r>
          </a:p>
        </p:txBody>
      </p:sp>
      <p:sp>
        <p:nvSpPr>
          <p:cNvPr id="37" name="Rectangle 36">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A2DC9DA-4E17-FA7D-58A4-C355D4659B15}"/>
              </a:ext>
            </a:extLst>
          </p:cNvPr>
          <p:cNvSpPr>
            <a:spLocks noGrp="1"/>
          </p:cNvSpPr>
          <p:nvPr>
            <p:ph idx="1"/>
          </p:nvPr>
        </p:nvSpPr>
        <p:spPr>
          <a:xfrm>
            <a:off x="438912" y="2168483"/>
            <a:ext cx="4832803" cy="4635285"/>
          </a:xfrm>
        </p:spPr>
        <p:txBody>
          <a:bodyPr vert="horz" lIns="91440" tIns="45720" rIns="91440" bIns="45720" rtlCol="0" anchor="t">
            <a:noAutofit/>
          </a:bodyPr>
          <a:lstStyle/>
          <a:p>
            <a:pPr marL="0" indent="0" algn="just">
              <a:lnSpc>
                <a:spcPct val="100000"/>
              </a:lnSpc>
              <a:buNone/>
            </a:pPr>
            <a:r>
              <a:rPr lang="en-US" sz="1600" dirty="0">
                <a:ea typeface="+mn-lt"/>
                <a:cs typeface="+mn-lt"/>
              </a:rPr>
              <a:t>The entire dataset has been divided into </a:t>
            </a:r>
            <a:r>
              <a:rPr lang="en-US" sz="1600" i="1" dirty="0">
                <a:ea typeface="+mn-lt"/>
                <a:cs typeface="+mn-lt"/>
              </a:rPr>
              <a:t>training and testing dataset</a:t>
            </a:r>
            <a:r>
              <a:rPr lang="en-US" sz="1600" dirty="0">
                <a:ea typeface="+mn-lt"/>
                <a:cs typeface="+mn-lt"/>
              </a:rPr>
              <a:t> basing on a chosen </a:t>
            </a:r>
            <a:r>
              <a:rPr lang="en-US" sz="1600" i="1" dirty="0">
                <a:ea typeface="+mn-lt"/>
                <a:cs typeface="+mn-lt"/>
              </a:rPr>
              <a:t>percentage </a:t>
            </a:r>
            <a:r>
              <a:rPr lang="en-US" sz="1600" dirty="0">
                <a:ea typeface="+mn-lt"/>
                <a:cs typeface="+mn-lt"/>
              </a:rPr>
              <a:t>(several values have been tried). The main difference between those 2 sets of data is that the test one is </a:t>
            </a:r>
            <a:r>
              <a:rPr lang="en-US" sz="1600" i="1" dirty="0">
                <a:ea typeface="+mn-lt"/>
                <a:cs typeface="+mn-lt"/>
              </a:rPr>
              <a:t>unlabeled,</a:t>
            </a:r>
            <a:r>
              <a:rPr lang="en-US" sz="1600" dirty="0">
                <a:ea typeface="+mn-lt"/>
                <a:cs typeface="+mn-lt"/>
              </a:rPr>
              <a:t> so the model doesn't know the belonging class of every trial. While the training dataset has labels since the linear discriminant analysis is a </a:t>
            </a:r>
            <a:r>
              <a:rPr lang="en-US" sz="1600" i="1" dirty="0">
                <a:ea typeface="+mn-lt"/>
                <a:cs typeface="+mn-lt"/>
              </a:rPr>
              <a:t>supervised learning</a:t>
            </a:r>
            <a:r>
              <a:rPr lang="en-US" sz="1600" dirty="0">
                <a:ea typeface="+mn-lt"/>
                <a:cs typeface="+mn-lt"/>
              </a:rPr>
              <a:t> method.</a:t>
            </a:r>
            <a:endParaRPr lang="en-US" dirty="0"/>
          </a:p>
          <a:p>
            <a:pPr marL="0" indent="0" algn="just">
              <a:lnSpc>
                <a:spcPct val="100000"/>
              </a:lnSpc>
              <a:buNone/>
            </a:pPr>
            <a:r>
              <a:rPr lang="en-US" sz="1600" dirty="0">
                <a:ea typeface="+mn-lt"/>
                <a:cs typeface="+mn-lt"/>
              </a:rPr>
              <a:t>Both spatial filtering and LDA procedures' parameters are evaluated on the </a:t>
            </a:r>
            <a:r>
              <a:rPr lang="en-US" sz="1600" u="sng" dirty="0">
                <a:ea typeface="+mn-lt"/>
                <a:cs typeface="+mn-lt"/>
              </a:rPr>
              <a:t>train dataset</a:t>
            </a:r>
            <a:r>
              <a:rPr lang="en-US" sz="1600" dirty="0">
                <a:ea typeface="+mn-lt"/>
                <a:cs typeface="+mn-lt"/>
              </a:rPr>
              <a:t> and once the spatial filter vector and the </a:t>
            </a:r>
            <a:r>
              <a:rPr lang="en-US" sz="1600" i="1" dirty="0">
                <a:ea typeface="+mn-lt"/>
                <a:cs typeface="+mn-lt"/>
              </a:rPr>
              <a:t>g</a:t>
            </a:r>
            <a:r>
              <a:rPr lang="en-US" sz="1600" dirty="0">
                <a:ea typeface="+mn-lt"/>
                <a:cs typeface="+mn-lt"/>
              </a:rPr>
              <a:t> function have been calculated, they are applied to the </a:t>
            </a:r>
            <a:r>
              <a:rPr lang="en-US" sz="1600" u="sng" dirty="0">
                <a:ea typeface="+mn-lt"/>
                <a:cs typeface="+mn-lt"/>
              </a:rPr>
              <a:t>test dataset</a:t>
            </a:r>
            <a:r>
              <a:rPr lang="en-US" sz="1600" dirty="0">
                <a:ea typeface="+mn-lt"/>
                <a:cs typeface="+mn-lt"/>
              </a:rPr>
              <a:t>.</a:t>
            </a:r>
          </a:p>
          <a:p>
            <a:pPr marL="0" indent="0" algn="just">
              <a:lnSpc>
                <a:spcPct val="100000"/>
              </a:lnSpc>
              <a:buNone/>
            </a:pPr>
            <a:r>
              <a:rPr lang="en-US" sz="1600" dirty="0"/>
              <a:t>Accuracy percentages of  both classes have been calculated in the reported script, since the dataset division has been </a:t>
            </a:r>
            <a:r>
              <a:rPr lang="en-US" sz="1600" i="1" dirty="0"/>
              <a:t>randomized</a:t>
            </a:r>
            <a:r>
              <a:rPr lang="en-US" sz="1600" dirty="0"/>
              <a:t> different values can be obtained each time the program runs.</a:t>
            </a:r>
          </a:p>
        </p:txBody>
      </p:sp>
      <p:pic>
        <p:nvPicPr>
          <p:cNvPr id="6" name="Picture 6" descr="Text&#10;&#10;Description automatically generated">
            <a:extLst>
              <a:ext uri="{FF2B5EF4-FFF2-40B4-BE49-F238E27FC236}">
                <a16:creationId xmlns:a16="http://schemas.microsoft.com/office/drawing/2014/main" id="{3BE81BE8-C1F1-F909-0B65-AC8E5C1F7AA9}"/>
              </a:ext>
            </a:extLst>
          </p:cNvPr>
          <p:cNvPicPr>
            <a:picLocks noChangeAspect="1"/>
          </p:cNvPicPr>
          <p:nvPr/>
        </p:nvPicPr>
        <p:blipFill>
          <a:blip r:embed="rId2"/>
          <a:stretch>
            <a:fillRect/>
          </a:stretch>
        </p:blipFill>
        <p:spPr>
          <a:xfrm>
            <a:off x="6617368" y="611690"/>
            <a:ext cx="5135719" cy="2555020"/>
          </a:xfrm>
          <a:prstGeom prst="rect">
            <a:avLst/>
          </a:prstGeom>
        </p:spPr>
      </p:pic>
      <p:pic>
        <p:nvPicPr>
          <p:cNvPr id="4" name="Picture 4" descr="Graphical user interface, text, application&#10;&#10;Description automatically generated">
            <a:extLst>
              <a:ext uri="{FF2B5EF4-FFF2-40B4-BE49-F238E27FC236}">
                <a16:creationId xmlns:a16="http://schemas.microsoft.com/office/drawing/2014/main" id="{53F423BC-EEB2-EDB5-3F02-498419E251EE}"/>
              </a:ext>
            </a:extLst>
          </p:cNvPr>
          <p:cNvPicPr>
            <a:picLocks noChangeAspect="1"/>
          </p:cNvPicPr>
          <p:nvPr/>
        </p:nvPicPr>
        <p:blipFill>
          <a:blip r:embed="rId3"/>
          <a:stretch>
            <a:fillRect/>
          </a:stretch>
        </p:blipFill>
        <p:spPr>
          <a:xfrm>
            <a:off x="6617368" y="3529510"/>
            <a:ext cx="5135719" cy="2542180"/>
          </a:xfrm>
          <a:prstGeom prst="rect">
            <a:avLst/>
          </a:prstGeom>
        </p:spPr>
      </p:pic>
      <p:sp>
        <p:nvSpPr>
          <p:cNvPr id="7" name="TextBox 6">
            <a:extLst>
              <a:ext uri="{FF2B5EF4-FFF2-40B4-BE49-F238E27FC236}">
                <a16:creationId xmlns:a16="http://schemas.microsoft.com/office/drawing/2014/main" id="{2C05C93F-E930-9405-24C4-48CFFF80040B}"/>
              </a:ext>
            </a:extLst>
          </p:cNvPr>
          <p:cNvSpPr txBox="1"/>
          <p:nvPr/>
        </p:nvSpPr>
        <p:spPr>
          <a:xfrm>
            <a:off x="6308768" y="6273799"/>
            <a:ext cx="585552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This execution shows an 80% accuracy for the right class and 90% for the left one</a:t>
            </a:r>
          </a:p>
        </p:txBody>
      </p:sp>
    </p:spTree>
    <p:extLst>
      <p:ext uri="{BB962C8B-B14F-4D97-AF65-F5344CB8AC3E}">
        <p14:creationId xmlns:p14="http://schemas.microsoft.com/office/powerpoint/2010/main" val="3334068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6838569"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EBE705-044C-6D45-9DF1-058F04F5264C}"/>
              </a:ext>
            </a:extLst>
          </p:cNvPr>
          <p:cNvSpPr>
            <a:spLocks noGrp="1"/>
          </p:cNvSpPr>
          <p:nvPr>
            <p:ph type="title"/>
          </p:nvPr>
        </p:nvSpPr>
        <p:spPr>
          <a:xfrm>
            <a:off x="841246" y="978619"/>
            <a:ext cx="5991244" cy="1106424"/>
          </a:xfrm>
        </p:spPr>
        <p:txBody>
          <a:bodyPr>
            <a:normAutofit/>
          </a:bodyPr>
          <a:lstStyle/>
          <a:p>
            <a:r>
              <a:rPr lang="en-US" sz="3200" dirty="0"/>
              <a:t>Accuracy trend</a:t>
            </a:r>
            <a:endParaRPr lang="en-US" dirty="0"/>
          </a:p>
        </p:txBody>
      </p:sp>
      <p:sp>
        <p:nvSpPr>
          <p:cNvPr id="13" name="Rectangle 12">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8" y="2093976"/>
            <a:ext cx="5846683"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56F635D-27C0-3931-D62A-4F9D529A2FBC}"/>
              </a:ext>
            </a:extLst>
          </p:cNvPr>
          <p:cNvSpPr>
            <a:spLocks noGrp="1"/>
          </p:cNvSpPr>
          <p:nvPr>
            <p:ph idx="1"/>
          </p:nvPr>
        </p:nvSpPr>
        <p:spPr>
          <a:xfrm>
            <a:off x="841248" y="2252870"/>
            <a:ext cx="5993892" cy="3560251"/>
          </a:xfrm>
        </p:spPr>
        <p:txBody>
          <a:bodyPr vert="horz" lIns="91440" tIns="45720" rIns="91440" bIns="45720" rtlCol="0" anchor="t">
            <a:normAutofit/>
          </a:bodyPr>
          <a:lstStyle/>
          <a:p>
            <a:pPr marL="0" indent="0" algn="just">
              <a:buNone/>
            </a:pPr>
            <a:r>
              <a:rPr lang="en-US" sz="1800" dirty="0"/>
              <a:t>Looking at the test accuracy trend plot, that shows different values of the obtained test accuracies as the percentage of division between train and test set changes (from 10%-90% to 90%-10%), it can be seen how not necessarily the bigger is the train set the higher will be the final accuracy of the model.</a:t>
            </a:r>
            <a:endParaRPr lang="en-US"/>
          </a:p>
          <a:p>
            <a:pPr marL="0" indent="0" algn="just">
              <a:buNone/>
            </a:pPr>
            <a:r>
              <a:rPr lang="en-US" sz="1800" dirty="0"/>
              <a:t>This happens because the linear discriminant analysis method works better when the class means are </a:t>
            </a:r>
            <a:r>
              <a:rPr lang="en-US" sz="1800" i="1" dirty="0"/>
              <a:t>well separated </a:t>
            </a:r>
            <a:r>
              <a:rPr lang="en-US" sz="1800" dirty="0"/>
              <a:t>but this is not the case since right and left motor imagery trials are very similar one to the other as it can be foreseen just by looking at the CSP results.</a:t>
            </a:r>
          </a:p>
        </p:txBody>
      </p:sp>
      <p:pic>
        <p:nvPicPr>
          <p:cNvPr id="4" name="Picture 4" descr="Chart, bar chart&#10;&#10;Description automatically generated">
            <a:extLst>
              <a:ext uri="{FF2B5EF4-FFF2-40B4-BE49-F238E27FC236}">
                <a16:creationId xmlns:a16="http://schemas.microsoft.com/office/drawing/2014/main" id="{866B2E79-17A0-7EDD-EDFA-10D115F920F2}"/>
              </a:ext>
            </a:extLst>
          </p:cNvPr>
          <p:cNvPicPr>
            <a:picLocks noChangeAspect="1"/>
          </p:cNvPicPr>
          <p:nvPr/>
        </p:nvPicPr>
        <p:blipFill>
          <a:blip r:embed="rId2"/>
          <a:stretch>
            <a:fillRect/>
          </a:stretch>
        </p:blipFill>
        <p:spPr>
          <a:xfrm>
            <a:off x="7679814" y="1688424"/>
            <a:ext cx="4097657" cy="3380567"/>
          </a:xfrm>
          <a:prstGeom prst="rect">
            <a:avLst/>
          </a:prstGeom>
        </p:spPr>
      </p:pic>
    </p:spTree>
    <p:extLst>
      <p:ext uri="{BB962C8B-B14F-4D97-AF65-F5344CB8AC3E}">
        <p14:creationId xmlns:p14="http://schemas.microsoft.com/office/powerpoint/2010/main" val="2169183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5F079-47B9-DBBA-D19A-E2DB3A828912}"/>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686C8423-856A-2240-EC72-CB18F9D20975}"/>
              </a:ext>
            </a:extLst>
          </p:cNvPr>
          <p:cNvSpPr>
            <a:spLocks noGrp="1"/>
          </p:cNvSpPr>
          <p:nvPr>
            <p:ph idx="1"/>
          </p:nvPr>
        </p:nvSpPr>
        <p:spPr>
          <a:xfrm>
            <a:off x="1115568" y="2070749"/>
            <a:ext cx="10168128" cy="4784623"/>
          </a:xfrm>
        </p:spPr>
        <p:txBody>
          <a:bodyPr vert="horz" lIns="91440" tIns="45720" rIns="91440" bIns="45720" rtlCol="0" anchor="t">
            <a:normAutofit/>
          </a:bodyPr>
          <a:lstStyle/>
          <a:p>
            <a:pPr marL="0" indent="0" algn="just">
              <a:buNone/>
            </a:pPr>
            <a:r>
              <a:rPr lang="en-US" sz="1800" dirty="0"/>
              <a:t>Inspecting the classification results and "playing" a bit with parameters an important event takes place:</a:t>
            </a:r>
            <a:endParaRPr lang="en-US"/>
          </a:p>
          <a:p>
            <a:pPr marL="0" indent="0" algn="just">
              <a:buNone/>
            </a:pPr>
            <a:r>
              <a:rPr lang="en-US" sz="1800" dirty="0"/>
              <a:t>As said before, the classification is based on the sign of the </a:t>
            </a:r>
            <a:r>
              <a:rPr lang="en-US" sz="1800" i="1" dirty="0"/>
              <a:t>g </a:t>
            </a:r>
            <a:r>
              <a:rPr lang="en-US" sz="1800" dirty="0"/>
              <a:t>function computed with the LDA method. It may seem logical to think that for a chosen class, the computed sign is always the same. But </a:t>
            </a:r>
            <a:r>
              <a:rPr lang="en-US" sz="1800" b="1" dirty="0"/>
              <a:t>this is not true</a:t>
            </a:r>
            <a:r>
              <a:rPr lang="en-US" sz="1800" dirty="0"/>
              <a:t>.</a:t>
            </a:r>
          </a:p>
          <a:p>
            <a:pPr marL="0" indent="0" algn="just">
              <a:buNone/>
            </a:pPr>
            <a:r>
              <a:rPr lang="en-US" sz="1800" dirty="0"/>
              <a:t>Changing the percentage of division between test and train dataset, it may happen that a class that was first associated with the positive sign of g will be then associated with the negative sign of the same g function.</a:t>
            </a:r>
          </a:p>
          <a:p>
            <a:pPr marL="0" indent="0" algn="just">
              <a:buNone/>
            </a:pPr>
            <a:r>
              <a:rPr lang="en-US" sz="1800" dirty="0"/>
              <a:t>This happens, once again, because the two classes are </a:t>
            </a:r>
            <a:r>
              <a:rPr lang="en-US" sz="1800" u="sng" dirty="0"/>
              <a:t>way too similar</a:t>
            </a:r>
            <a:r>
              <a:rPr lang="en-US" sz="1800" dirty="0"/>
              <a:t> one to the other and it may happen that, when computing the mean of each class, those values will result slightly bigger (or slightly lower) compared to the </a:t>
            </a:r>
            <a:r>
              <a:rPr lang="en-US" sz="1800" i="1" dirty="0"/>
              <a:t>global mean</a:t>
            </a:r>
            <a:r>
              <a:rPr lang="en-US" sz="1800" dirty="0"/>
              <a:t> between those 2 classes. This will cause one of them to be associated with the positive value of g and the other to the negative one. But since the 2 classes are so similar, also their means will be similar and, basing on the percentage of division, it can happen that the bigger mean is not always related to the same class.</a:t>
            </a:r>
          </a:p>
        </p:txBody>
      </p:sp>
    </p:spTree>
    <p:extLst>
      <p:ext uri="{BB962C8B-B14F-4D97-AF65-F5344CB8AC3E}">
        <p14:creationId xmlns:p14="http://schemas.microsoft.com/office/powerpoint/2010/main" val="192599484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ccentBoxVTI">
  <a:themeElements>
    <a:clrScheme name="AnalogousFromLightSeedRightStep">
      <a:dk1>
        <a:srgbClr val="000000"/>
      </a:dk1>
      <a:lt1>
        <a:srgbClr val="FFFFFF"/>
      </a:lt1>
      <a:dk2>
        <a:srgbClr val="272441"/>
      </a:dk2>
      <a:lt2>
        <a:srgbClr val="E2E8E8"/>
      </a:lt2>
      <a:accent1>
        <a:srgbClr val="EE776E"/>
      </a:accent1>
      <a:accent2>
        <a:srgbClr val="E98E39"/>
      </a:accent2>
      <a:accent3>
        <a:srgbClr val="AEA54B"/>
      </a:accent3>
      <a:accent4>
        <a:srgbClr val="8BB13A"/>
      </a:accent4>
      <a:accent5>
        <a:srgbClr val="59B937"/>
      </a:accent5>
      <a:accent6>
        <a:srgbClr val="2EBA43"/>
      </a:accent6>
      <a:hlink>
        <a:srgbClr val="578D90"/>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Theme</vt:lpstr>
      </vt:variant>
      <vt:variant>
        <vt:i4>2</vt:i4>
      </vt:variant>
      <vt:variant>
        <vt:lpstr>Slide Titles</vt:lpstr>
      </vt:variant>
      <vt:variant>
        <vt:i4>7</vt:i4>
      </vt:variant>
    </vt:vector>
  </HeadingPairs>
  <TitlesOfParts>
    <vt:vector size="9" baseType="lpstr">
      <vt:lpstr>office theme</vt:lpstr>
      <vt:lpstr>AccentBoxVTI</vt:lpstr>
      <vt:lpstr>BCI Project-task 2</vt:lpstr>
      <vt:lpstr>Project Specifications</vt:lpstr>
      <vt:lpstr>Common Spatial Pattern application</vt:lpstr>
      <vt:lpstr>Linear Discriminant Analysis application</vt:lpstr>
      <vt:lpstr>Training and testing phase separation</vt:lpstr>
      <vt:lpstr>Accuracy trend</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533</cp:revision>
  <dcterms:created xsi:type="dcterms:W3CDTF">2023-06-15T07:13:32Z</dcterms:created>
  <dcterms:modified xsi:type="dcterms:W3CDTF">2023-06-18T15:06:02Z</dcterms:modified>
</cp:coreProperties>
</file>

<file path=docProps/thumbnail.jpeg>
</file>